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18288000" cy="10287000"/>
  <p:notesSz cx="6858000" cy="9144000"/>
  <p:embeddedFontLst>
    <p:embeddedFont>
      <p:font typeface="TDTD평고딕" charset="1" panose="02000503000000000000"/>
      <p:regular r:id="rId51"/>
    </p:embeddedFont>
    <p:embeddedFont>
      <p:font typeface="Montserrat Classic" charset="1" panose="00000500000000000000"/>
      <p:regular r:id="rId52"/>
    </p:embeddedFont>
    <p:embeddedFont>
      <p:font typeface="Montserrat Classic Bold" charset="1" panose="00000800000000000000"/>
      <p:regular r:id="rId53"/>
    </p:embeddedFont>
    <p:embeddedFont>
      <p:font typeface="Arita Dotum Light" charset="1" panose="02020603020101020101"/>
      <p:regular r:id="rId54"/>
    </p:embeddedFont>
    <p:embeddedFont>
      <p:font typeface="Arita Dotum Bold" charset="1" panose="02020603020101020101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VAGYEu2ZwWs.mp4" Type="http://schemas.openxmlformats.org/officeDocument/2006/relationships/video"/><Relationship Id="rId4" Target="../media/VAGYEu2ZwWs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VAGYE9u38pc.mp4" Type="http://schemas.openxmlformats.org/officeDocument/2006/relationships/video"/><Relationship Id="rId4" Target="../media/VAGYE9u38pc.mp4" Type="http://schemas.microsoft.com/office/2007/relationships/media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386325" y="-617007"/>
            <a:ext cx="9263699" cy="9263662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527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609776" y="-1393574"/>
            <a:ext cx="10816796" cy="1081679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271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386325" y="-617007"/>
            <a:ext cx="9263699" cy="9263662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22992" t="0" r="-22992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352878" y="3381796"/>
            <a:ext cx="8291936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 spc="-121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IoT 응용 기말 과제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333830" y="2250427"/>
            <a:ext cx="8574050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497560" y="7184293"/>
            <a:ext cx="6032498" cy="860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2400" spc="192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  <a:p>
            <a:pPr algn="l" marL="0" indent="0" lvl="0">
              <a:lnSpc>
                <a:spcPts val="3456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52878" y="1740532"/>
            <a:ext cx="4408975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 spc="342">
                <a:solidFill>
                  <a:srgbClr val="5371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두원공과대학교 메카트로닉스 공학과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7560" y="8562924"/>
            <a:ext cx="6032498" cy="860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2400" spc="192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HTTPS://GITHUB.COM/JIHANYU117</a:t>
            </a:r>
          </a:p>
          <a:p>
            <a:pPr algn="l" marL="0" indent="0" lvl="0">
              <a:lnSpc>
                <a:spcPts val="3456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5789676" y="2361488"/>
            <a:ext cx="10948724" cy="3491584"/>
          </a:xfrm>
          <a:custGeom>
            <a:avLst/>
            <a:gdLst/>
            <a:ahLst/>
            <a:cxnLst/>
            <a:rect r="r" b="b" t="t" l="l"/>
            <a:pathLst>
              <a:path h="3491584" w="10948724">
                <a:moveTo>
                  <a:pt x="0" y="0"/>
                </a:moveTo>
                <a:lnTo>
                  <a:pt x="10948723" y="0"/>
                </a:lnTo>
                <a:lnTo>
                  <a:pt x="10948723" y="3491585"/>
                </a:lnTo>
                <a:lnTo>
                  <a:pt x="0" y="34915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938218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4968735"/>
            <a:ext cx="187503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6099621"/>
            <a:ext cx="193694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831530" y="6099621"/>
            <a:ext cx="10906869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버튼: '주소확인' 버튼을 누르면 실행됩니다.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메시지 출력: 첫 번째 블록에서 얻은 주소 정보를 화면에 출력합니다.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네이버 지도 연결: 네이버 지도 검색 URL을 생성하여 해당 주소를 검색하고 지도를 표시합니다.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URL 생성: 네이버 지도 검색 API를 이용하여 위도, 경도 정보를 포함한 검색 URL을 만듭니다.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목적: 사용자에게 현재 위치의 주소를 알려주고, 해당 위치를 네이버 지도에서 확인할 수 있도록 합니다.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5679305" y="2145074"/>
            <a:ext cx="2860631" cy="6356958"/>
          </a:xfrm>
          <a:custGeom>
            <a:avLst/>
            <a:gdLst/>
            <a:ahLst/>
            <a:cxnLst/>
            <a:rect r="r" b="b" t="t" l="l"/>
            <a:pathLst>
              <a:path h="6356958" w="2860631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938218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4968735"/>
            <a:ext cx="187503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6099621"/>
            <a:ext cx="193694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064829" y="3493726"/>
            <a:ext cx="84519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공유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149104" y="5739037"/>
            <a:ext cx="642342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 어플에서 공유로 위치 전송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6283369" y="2145074"/>
            <a:ext cx="2860631" cy="6356958"/>
          </a:xfrm>
          <a:custGeom>
            <a:avLst/>
            <a:gdLst/>
            <a:ahLst/>
            <a:cxnLst/>
            <a:rect r="r" b="b" t="t" l="l"/>
            <a:pathLst>
              <a:path h="6356958" w="2860631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938218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4968735"/>
            <a:ext cx="187503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6099621"/>
            <a:ext cx="193694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367495" y="3493726"/>
            <a:ext cx="223986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문자 메시지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070299" y="5739037"/>
            <a:ext cx="6581031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사용자의 연락처에서 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“신변의 위험!!”이라는 단어로 전송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4938218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4968735"/>
            <a:ext cx="187503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6099621"/>
            <a:ext cx="193694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066631" y="3888598"/>
            <a:ext cx="14038957" cy="347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 정보 획득: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 "위치기반정보획득" 버튼을 클릭합니다.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앱은 기기의 GPS 또는 네트워크 정보를 이용하여 사용자의 현재 위치(위도, 경도)를 정확하게 파악합니다.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 변환: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획득한 위도, 경도 정보를 이용하여 지리 정보 시스템(GIS)을 통해 해당 위치에 해당하는 도로명 주소나 상세 주소 등을 변환합니다.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 과정에서 구글 지오코딩 API와 같은 외부 서비스를 활용할 수 있습니다.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 표시 및 지도 연결: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 "주소확인" 버튼을 클릭합니다.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2단계에서 변환된 주소를 화면에 표시합니다.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네이버 지도 검색 API를 이용하여 변환된 주소를 검색하고,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 결과를 바탕으로 해당 위치를 중심으로 한 지도를 표시합니다. 이때, 네이버 지도의 URL을 생성하여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웹뷰나 지도 뷰를 통해 지도를 보여줄 수 있습니다.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269834" y="7268800"/>
            <a:ext cx="173797" cy="17379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name="Picture 23" id="2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622976" y="432841"/>
            <a:ext cx="4091940" cy="82296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4968735"/>
            <a:ext cx="187503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6099621"/>
            <a:ext cx="193694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50934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269834" y="7268800"/>
            <a:ext cx="173797" cy="17379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4968735"/>
            <a:ext cx="187503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6099621"/>
            <a:ext cx="193694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개선 사항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480371" y="3602456"/>
            <a:ext cx="10549605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음성 안내 기능 개선: 사용자 친화적인 음성 안내를 통해 비전문가도 쉽게 사용할 수 있도록 하며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다국어 지원, 소음 환경에서도 잘 들리는 음성 등을 고려할 수 있습니다.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자동 분석 기능 강화: 심전도 분석 알고리즘을 고도화하여 더욱 정확하게 심실세동을 판별하고, 필요한 경우 자동으로 제세동을 시행할 수 있도록 합니다.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742351" y="5566221"/>
            <a:ext cx="1243592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원격 관리 시스템 구축: 원격으로 AED의 상태를 확인하고, 소프트웨어 업데이트를 진행할 수 있는 시스템을 구축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 교육 시스템 개발: AED 사용 방법을 쉽고 재미있게 학습할 수 있는 모바일 앱이나 웹 기반 교육 시스템을 개발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5032636" y="7088998"/>
            <a:ext cx="1166378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AR/VR 기술 활용: 가상현실(VR) 기반의 시뮬레이션 교육을 통해 사용자들이 실제 상황처럼 AED 사용법을 익힐 수 있도록 합니다.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2733204" y="4720667"/>
            <a:ext cx="12821592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616080" y="2184161"/>
            <a:ext cx="1055841" cy="693015"/>
          </a:xfrm>
          <a:custGeom>
            <a:avLst/>
            <a:gdLst/>
            <a:ahLst/>
            <a:cxnLst/>
            <a:rect r="r" b="b" t="t" l="l"/>
            <a:pathLst>
              <a:path h="693015" w="1055841">
                <a:moveTo>
                  <a:pt x="0" y="0"/>
                </a:moveTo>
                <a:lnTo>
                  <a:pt x="1055840" y="0"/>
                </a:lnTo>
                <a:lnTo>
                  <a:pt x="1055840" y="693015"/>
                </a:lnTo>
                <a:lnTo>
                  <a:pt x="0" y="693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50190" y="5458464"/>
            <a:ext cx="604459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경청해 주셔서 감사합니다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2733204" y="4720667"/>
            <a:ext cx="12821592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616080" y="2184161"/>
            <a:ext cx="1055841" cy="693015"/>
          </a:xfrm>
          <a:custGeom>
            <a:avLst/>
            <a:gdLst/>
            <a:ahLst/>
            <a:cxnLst/>
            <a:rect r="r" b="b" t="t" l="l"/>
            <a:pathLst>
              <a:path h="693015" w="1055841">
                <a:moveTo>
                  <a:pt x="0" y="0"/>
                </a:moveTo>
                <a:lnTo>
                  <a:pt x="1055840" y="0"/>
                </a:lnTo>
                <a:lnTo>
                  <a:pt x="1055840" y="693015"/>
                </a:lnTo>
                <a:lnTo>
                  <a:pt x="0" y="693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21702" y="5265733"/>
            <a:ext cx="604459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하기에는 좀 아쉬워서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269834" y="3876141"/>
            <a:ext cx="173797" cy="17379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AutoShape 23" id="23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4423827" y="2215492"/>
            <a:ext cx="4866287" cy="6216123"/>
          </a:xfrm>
          <a:custGeom>
            <a:avLst/>
            <a:gdLst/>
            <a:ahLst/>
            <a:cxnLst/>
            <a:rect r="r" b="b" t="t" l="l"/>
            <a:pathLst>
              <a:path h="6216123" w="4866287">
                <a:moveTo>
                  <a:pt x="0" y="0"/>
                </a:moveTo>
                <a:lnTo>
                  <a:pt x="4866287" y="0"/>
                </a:lnTo>
                <a:lnTo>
                  <a:pt x="4866287" y="6216123"/>
                </a:lnTo>
                <a:lnTo>
                  <a:pt x="0" y="6216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6099621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341458" y="3011079"/>
            <a:ext cx="829193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061639" y="4822048"/>
            <a:ext cx="7334339" cy="240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"날씨 검색기" 앱은 사용자가 원하는 지역의 날씨 정보를 간편하게 확인할 수 있도록 도와주는 앱입니다.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 기능: 지역 검색: 원하는 지역의 이름이나 지역 코드를 입력하여 날씨 정보를 검색할 수 있습니다.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 정보 제공: 검색한 지역의 현재 기온, 체감 온도, 강수 확률,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풍속, 풍향, 습도 등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다양한 날씨 정보를 한눈에 확인할 수 있습니다.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269834" y="5007027"/>
            <a:ext cx="173797" cy="173797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AutoShape 22" id="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5757179" y="2610902"/>
            <a:ext cx="2527866" cy="5425302"/>
          </a:xfrm>
          <a:custGeom>
            <a:avLst/>
            <a:gdLst/>
            <a:ahLst/>
            <a:cxnLst/>
            <a:rect r="r" b="b" t="t" l="l"/>
            <a:pathLst>
              <a:path h="5425302" w="2527866">
                <a:moveTo>
                  <a:pt x="0" y="0"/>
                </a:moveTo>
                <a:lnTo>
                  <a:pt x="2527866" y="0"/>
                </a:lnTo>
                <a:lnTo>
                  <a:pt x="2527866" y="5425302"/>
                </a:lnTo>
                <a:lnTo>
                  <a:pt x="0" y="5425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6099621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80589" y="1453170"/>
            <a:ext cx="829193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005497" y="4432746"/>
            <a:ext cx="8842121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버튼_날씨가져오기: 사용자가 이 버튼을 누르면 날씨 정보를 가져오는 기능이 실행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레이블_검색지역: 사용자가 검색한 지역이 표시되는 레이블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텍스트박스1: 사용자가 지역을 입력하는 공간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레이블_시간, 레이블_기온, 레이블_날씨, 레이블_강수확률, 레이블_풍속, 레이블_풍향, 레이블_습도: 각각 시간, 기온, 날씨 상태, 강수 확률,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풍속, 풍향, 습도 정보를 표시하는 레이블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290702" y="2392082"/>
            <a:ext cx="8574050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6440487" y="1085499"/>
            <a:ext cx="8210778" cy="8210745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527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-7128772" y="397198"/>
            <a:ext cx="9587348" cy="958734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271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6705024" y="4418052"/>
            <a:ext cx="4763" cy="2815098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0932853" y="4418044"/>
            <a:ext cx="0" cy="3059317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6290702" y="3915977"/>
            <a:ext cx="833407" cy="833407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511387" y="5279965"/>
            <a:ext cx="833407" cy="833407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511387" y="3935019"/>
            <a:ext cx="833407" cy="833407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290702" y="5279965"/>
            <a:ext cx="833407" cy="833407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511387" y="6643953"/>
            <a:ext cx="833407" cy="833407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290702" y="6643953"/>
            <a:ext cx="833407" cy="833407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6423839" y="4150671"/>
            <a:ext cx="567133" cy="354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6"/>
              </a:lnSpc>
              <a:spcBef>
                <a:spcPct val="0"/>
              </a:spcBef>
            </a:pPr>
            <a:r>
              <a:rPr lang="en-US" b="true" sz="2263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44524" y="5514658"/>
            <a:ext cx="567133" cy="354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6"/>
              </a:lnSpc>
              <a:spcBef>
                <a:spcPct val="0"/>
              </a:spcBef>
            </a:pPr>
            <a:r>
              <a:rPr lang="en-US" b="true" sz="2263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44524" y="4169712"/>
            <a:ext cx="567133" cy="354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6"/>
              </a:lnSpc>
              <a:spcBef>
                <a:spcPct val="0"/>
              </a:spcBef>
            </a:pPr>
            <a:r>
              <a:rPr lang="en-US" b="true" sz="2263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423839" y="5514658"/>
            <a:ext cx="567133" cy="354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6"/>
              </a:lnSpc>
              <a:spcBef>
                <a:spcPct val="0"/>
              </a:spcBef>
            </a:pPr>
            <a:r>
              <a:rPr lang="en-US" b="true" sz="2263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44524" y="6878646"/>
            <a:ext cx="567133" cy="354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6"/>
              </a:lnSpc>
              <a:spcBef>
                <a:spcPct val="0"/>
              </a:spcBef>
            </a:pPr>
            <a:r>
              <a:rPr lang="en-US" b="true" sz="2263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414444" y="4115503"/>
            <a:ext cx="240161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635129" y="5479490"/>
            <a:ext cx="240161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635129" y="4115503"/>
            <a:ext cx="240161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414444" y="5479490"/>
            <a:ext cx="240161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635129" y="6843478"/>
            <a:ext cx="240161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추후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423839" y="6878646"/>
            <a:ext cx="567133" cy="354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16"/>
              </a:lnSpc>
              <a:spcBef>
                <a:spcPct val="0"/>
              </a:spcBef>
            </a:pPr>
            <a:r>
              <a:rPr lang="en-US" b="true" sz="2263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414444" y="6843478"/>
            <a:ext cx="240161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290702" y="1482445"/>
            <a:ext cx="3145216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269834" y="5007027"/>
            <a:ext cx="173797" cy="173797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AutoShape 22" id="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6099621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80589" y="1453170"/>
            <a:ext cx="829193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 동작 흐름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5757179" y="2610902"/>
            <a:ext cx="2527866" cy="5425302"/>
          </a:xfrm>
          <a:custGeom>
            <a:avLst/>
            <a:gdLst/>
            <a:ahLst/>
            <a:cxnLst/>
            <a:rect r="r" b="b" t="t" l="l"/>
            <a:pathLst>
              <a:path h="5425302" w="2527866">
                <a:moveTo>
                  <a:pt x="0" y="0"/>
                </a:moveTo>
                <a:lnTo>
                  <a:pt x="2527866" y="0"/>
                </a:lnTo>
                <a:lnTo>
                  <a:pt x="2527866" y="5425302"/>
                </a:lnTo>
                <a:lnTo>
                  <a:pt x="0" y="5425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9096849" y="4563507"/>
            <a:ext cx="8317030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1. </a:t>
            </a: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 앱을 실행하면 Screen1 화면이 나타납니다.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2. </a:t>
            </a: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 텍스트박스에 지역을 입력하고 "날씨가져오기" 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버튼을 누릅니다.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3. 버튼을 누르면 백그라운드에서 날씨 정보를 가져오는 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기능이 실행됩니다.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4. 가져온 날씨 정보가 레이블_시간, 레이블_기온 등에 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각각 표시됩니다.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269834" y="5007027"/>
            <a:ext cx="173797" cy="173797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AutoShape 22" id="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5280758" y="2673402"/>
            <a:ext cx="2467953" cy="5300301"/>
          </a:xfrm>
          <a:custGeom>
            <a:avLst/>
            <a:gdLst/>
            <a:ahLst/>
            <a:cxnLst/>
            <a:rect r="r" b="b" t="t" l="l"/>
            <a:pathLst>
              <a:path h="5300301" w="2467953">
                <a:moveTo>
                  <a:pt x="0" y="0"/>
                </a:moveTo>
                <a:lnTo>
                  <a:pt x="2467953" y="0"/>
                </a:lnTo>
                <a:lnTo>
                  <a:pt x="2467953" y="5300302"/>
                </a:lnTo>
                <a:lnTo>
                  <a:pt x="0" y="5300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6099621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80589" y="1453170"/>
            <a:ext cx="829193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001122" y="4097756"/>
            <a:ext cx="10037220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이미지4: 해당 시간대의 날씨를 표현하는 이미지 (예: 맑음, 흐림, 비 등)를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표시하는 영역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시간, 기온, 날씨, 강수확률, 풍속, 풍향, 습도: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각각 해당 시간대의 시간, 기온, 날씨 상태, 강수 확률, 풍속, 풍향, 습도 정보를 표시하는 레이블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레이블: 위의 레이블들을 담는 수평 배치를 감싸는 레이블로,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 시간대의 정보를 구분하는 역할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수평배치8, 수직배치6, 목록뷰1:  목록뷰는 여러 개의 아이템을 리스트 형태로 보여주는 컴포넌트, 이 부분이 여러 시간대의 날씨 정보를 리스트 형태로 보여주는 데 사용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269834" y="5007027"/>
            <a:ext cx="173797" cy="173797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AutoShape 22" id="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6099621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80589" y="2616252"/>
            <a:ext cx="829193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 동작 흐름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474845" y="4568828"/>
            <a:ext cx="8959740" cy="237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1. 사용자가 특정 날짜를 선택합니다.</a:t>
            </a: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2. </a:t>
            </a: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앱은 선택된 날짜의 시간별 날씨 데이터를 서버에서 가져옵니다.</a:t>
            </a: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3. </a:t>
            </a: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가져온 데이터를 바탕으로 각 수직배치4에 해당하는 시간대의 정보를 채워 넣습니다.</a:t>
            </a: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4. </a:t>
            </a: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이미지4에는 날씨 상태에 맞는 이미지를 표시하고, 나머지 레이블에는 시간, 기온 등의 정보를 표시합니다.</a:t>
            </a: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5. </a:t>
            </a: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목록뷰1을 통해 여러 시간대의 정보를 한 화면에 효율적으로 보여줍니다.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5280758" y="2673402"/>
            <a:ext cx="2467953" cy="5300301"/>
          </a:xfrm>
          <a:custGeom>
            <a:avLst/>
            <a:gdLst/>
            <a:ahLst/>
            <a:cxnLst/>
            <a:rect r="r" b="b" t="t" l="l"/>
            <a:pathLst>
              <a:path h="5300301" w="2467953">
                <a:moveTo>
                  <a:pt x="0" y="0"/>
                </a:moveTo>
                <a:lnTo>
                  <a:pt x="2467953" y="0"/>
                </a:lnTo>
                <a:lnTo>
                  <a:pt x="2467953" y="5300302"/>
                </a:lnTo>
                <a:lnTo>
                  <a:pt x="0" y="5300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269834" y="5007027"/>
            <a:ext cx="173797" cy="173797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AutoShape 22" id="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6099621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80589" y="1453170"/>
            <a:ext cx="829193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059550" y="4032696"/>
            <a:ext cx="9394511" cy="374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수직배치4: 하루 중 특정 시간대의 날씨 정보를 담는 하나의 그룹을 나타냅니다.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이미지4: 해당 시간대의 날씨를 표현하는 이미지 (예: 맑음, 흐림, 비 등)를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표시하는 영역입니다.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시간, 기온, 날씨, 강수확률, 풍속, 풍향, 습도: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각각 해당 시간대의 시간, 기온, 날씨 상태, 강수 확률, 풍속, 풍향, 습도 정보를 표시하는 레이블입니다.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레이블: 위의 레이블들을 담는 수평 배치를 감싸는 레이블로,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 시간대의 정보를 구분하는 역할을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수평배치8, 수직배치6, 목록뷰1:  목록뷰는 여러 개의 아이템을 리스트 형태로 보여주는 컴포넌트, 이 부분이 여러 시간대의 날씨 정보를 리스트 형태로 보여주는 데 사용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5280758" y="2673402"/>
            <a:ext cx="2467953" cy="5300301"/>
          </a:xfrm>
          <a:custGeom>
            <a:avLst/>
            <a:gdLst/>
            <a:ahLst/>
            <a:cxnLst/>
            <a:rect r="r" b="b" t="t" l="l"/>
            <a:pathLst>
              <a:path h="5300301" w="2467953">
                <a:moveTo>
                  <a:pt x="0" y="0"/>
                </a:moveTo>
                <a:lnTo>
                  <a:pt x="2467953" y="0"/>
                </a:lnTo>
                <a:lnTo>
                  <a:pt x="2467953" y="5300302"/>
                </a:lnTo>
                <a:lnTo>
                  <a:pt x="0" y="5300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269834" y="5007027"/>
            <a:ext cx="173797" cy="173797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AutoShape 22" id="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6099621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80589" y="2616252"/>
            <a:ext cx="829193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 동작 흐름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474845" y="4568828"/>
            <a:ext cx="8959740" cy="237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1. 사용자가 특정 날짜를 선택합니다.</a:t>
            </a: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2. </a:t>
            </a: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앱은 선택된 날짜의 시간별 날씨 데이터를 서버에서 가져옵니다.</a:t>
            </a: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3. </a:t>
            </a: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가져온 데이터를 바탕으로 각 수직배치4에 해당하는 시간대의 정보를 채워 넣습니다.</a:t>
            </a: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4. </a:t>
            </a: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이미지4에는 날씨 상태에 맞는 이미지를 표시하고, 나머지 레이블에는 시간, 기온 등의 정보를 표시합니다.</a:t>
            </a: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5. </a:t>
            </a: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목록뷰1을 통해 여러 시간대의 정보를 한 화면에 효율적으로 보여줍니다.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5280758" y="2673402"/>
            <a:ext cx="2467953" cy="5300301"/>
          </a:xfrm>
          <a:custGeom>
            <a:avLst/>
            <a:gdLst/>
            <a:ahLst/>
            <a:cxnLst/>
            <a:rect r="r" b="b" t="t" l="l"/>
            <a:pathLst>
              <a:path h="5300301" w="2467953">
                <a:moveTo>
                  <a:pt x="0" y="0"/>
                </a:moveTo>
                <a:lnTo>
                  <a:pt x="2467953" y="0"/>
                </a:lnTo>
                <a:lnTo>
                  <a:pt x="2467953" y="5300302"/>
                </a:lnTo>
                <a:lnTo>
                  <a:pt x="0" y="5300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269834" y="5007027"/>
            <a:ext cx="173797" cy="173797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AutoShape 22" id="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4929887" y="2567148"/>
            <a:ext cx="2439654" cy="5529882"/>
          </a:xfrm>
          <a:custGeom>
            <a:avLst/>
            <a:gdLst/>
            <a:ahLst/>
            <a:cxnLst/>
            <a:rect r="r" b="b" t="t" l="l"/>
            <a:pathLst>
              <a:path h="5529882" w="2439654">
                <a:moveTo>
                  <a:pt x="0" y="0"/>
                </a:moveTo>
                <a:lnTo>
                  <a:pt x="2439654" y="0"/>
                </a:lnTo>
                <a:lnTo>
                  <a:pt x="2439654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6099621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80589" y="1453170"/>
            <a:ext cx="829193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076988" y="4199942"/>
            <a:ext cx="9924439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수직배치7: 특정 도시의 이름과 해당 도시의 7일간의 날씨 정보를 담는 하나의 그룹을 나타냄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레이블_시도, 레이블_first, 레이블_second, ... 레이블_seventh: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각각 도시 이름과 7일 동안의 날씨 정보를 표시하는 레이블입니다.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수평배치9, 수평배치10: 레이블들을 배치하여 시각적으로 구분하기 위한 용도로 사용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수평배치6: 도시 이름과 해당 도시의 번호를 함께 표시하는 레이블을 담고 있습니다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버튼: 사용자가 클릭할 수 있는 버튼으로, 위에서 언급한 기능을 수행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웹1 : 해당 도시의 상세 날씨 정보를 웹 페이지 형태로 보여주는 데 사용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269834" y="5007027"/>
            <a:ext cx="173797" cy="173797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AutoShape 22" id="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6099621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80589" y="2616252"/>
            <a:ext cx="829193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 동작 흐름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474845" y="4568828"/>
            <a:ext cx="9813155" cy="237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1. 앱은 여러 도시의 7일간의 날씨 정보를 서버에서 가져옴</a:t>
            </a:r>
          </a:p>
          <a:p>
            <a:pPr algn="ctr">
              <a:lnSpc>
                <a:spcPts val="2399"/>
              </a:lnSpc>
            </a:pP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2. </a:t>
            </a: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가져온 데이터를 바탕으로 각 수직배치7에 해당하는 도시의 정보를 채움</a:t>
            </a:r>
          </a:p>
          <a:p>
            <a:pPr algn="ctr">
              <a:lnSpc>
                <a:spcPts val="2399"/>
              </a:lnSpc>
            </a:pP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3. </a:t>
            </a: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레이블_시도에는 도시 이름을, 나머지 레이블에는 각 날짜의 날씨 정보를 표시</a:t>
            </a:r>
          </a:p>
          <a:p>
            <a:pPr algn="ctr">
              <a:lnSpc>
                <a:spcPts val="2399"/>
              </a:lnSpc>
            </a:pP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4. </a:t>
            </a: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버튼을 클릭하면 해당 도시의 상세 날씨 정보를 웹뷰를 통해 보여주거나, </a:t>
            </a: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다른 기능을 수행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4929887" y="2567148"/>
            <a:ext cx="2439654" cy="5529882"/>
          </a:xfrm>
          <a:custGeom>
            <a:avLst/>
            <a:gdLst/>
            <a:ahLst/>
            <a:cxnLst/>
            <a:rect r="r" b="b" t="t" l="l"/>
            <a:pathLst>
              <a:path h="5529882" w="2439654">
                <a:moveTo>
                  <a:pt x="0" y="0"/>
                </a:moveTo>
                <a:lnTo>
                  <a:pt x="2439654" y="0"/>
                </a:lnTo>
                <a:lnTo>
                  <a:pt x="2439654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7004360" y="1820322"/>
            <a:ext cx="7628062" cy="4040517"/>
          </a:xfrm>
          <a:custGeom>
            <a:avLst/>
            <a:gdLst/>
            <a:ahLst/>
            <a:cxnLst/>
            <a:rect r="r" b="b" t="t" l="l"/>
            <a:pathLst>
              <a:path h="4040517" w="7628062">
                <a:moveTo>
                  <a:pt x="0" y="0"/>
                </a:moveTo>
                <a:lnTo>
                  <a:pt x="7628061" y="0"/>
                </a:lnTo>
                <a:lnTo>
                  <a:pt x="7628061" y="4040517"/>
                </a:lnTo>
                <a:lnTo>
                  <a:pt x="0" y="4040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938218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4968735"/>
            <a:ext cx="187503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6099621"/>
            <a:ext cx="193694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066631" y="5984664"/>
            <a:ext cx="13935380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첫번째 블록: </a:t>
            </a:r>
          </a:p>
          <a:p>
            <a:pPr algn="ctr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전역변수 만들기 (이미지): 앱 전체에서 사용할 이미지 데이터를 저장하기 위한 전역 변수를 만듭니다.</a:t>
            </a:r>
          </a:p>
          <a:p>
            <a:pPr algn="ctr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 만들기 (이미지1, 이미지2, 이미지3, 이미지4): 이미지 데이터를 담을 리스트를 생성하고, </a:t>
            </a:r>
          </a:p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 항목에 이미지1, 이미지2, 이미지3, 이미지4를 추가합니다.</a:t>
            </a:r>
          </a:p>
          <a:p>
            <a:pPr algn="ctr">
              <a:lnSpc>
                <a:spcPts val="2160"/>
              </a:lnSpc>
            </a:pPr>
          </a:p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두번째 블록 : </a:t>
            </a:r>
          </a:p>
          <a:p>
            <a:pPr algn="ctr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전역변수 만들기 (mydata): 앱 전체에서 사용할 다양한 종류의 데이터를 저장하기 위한 전역 변수를 만듭니다.</a:t>
            </a:r>
          </a:p>
          <a:p>
            <a:pPr algn="ctr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 만들기 (hour, temp, wfKor, pop, ws, wakor, reh): mydata 리스트에 시간(hour), 온도(temp), 날씨(wfKor), 강수확률(pop), 풍속(ws), 풍향(wakor), 습도(reh) 등 다양한 종류의 데이터를 담을 항목들을 추가합니다.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7051562" y="2417008"/>
            <a:ext cx="7628062" cy="4040517"/>
          </a:xfrm>
          <a:custGeom>
            <a:avLst/>
            <a:gdLst/>
            <a:ahLst/>
            <a:cxnLst/>
            <a:rect r="r" b="b" t="t" l="l"/>
            <a:pathLst>
              <a:path h="4040517" w="7628062">
                <a:moveTo>
                  <a:pt x="0" y="0"/>
                </a:moveTo>
                <a:lnTo>
                  <a:pt x="7628062" y="0"/>
                </a:lnTo>
                <a:lnTo>
                  <a:pt x="7628062" y="4040518"/>
                </a:lnTo>
                <a:lnTo>
                  <a:pt x="0" y="4040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938218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4968735"/>
            <a:ext cx="187503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6099621"/>
            <a:ext cx="193694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938218" y="7472879"/>
            <a:ext cx="1185475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첫 번째 블록: 앱이 실행될 때 이미지 데이터를 리스트에 미리 저장합니다.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두 번째 블록: 앱이 실행될 때 다양한 종류의 데이터를 리스트에 미리 저장합니다.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(추가적인 블록) 저장된 리스트 데이터를 활용하여 화면에 이미지를 표시하거나, 데이터를 분석하여 특정 정보를 추출하는 등의 작업을 수행합니다.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406854" y="6827090"/>
            <a:ext cx="2123033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 동작 흐름: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4609885" y="1866317"/>
            <a:ext cx="5909279" cy="6848024"/>
          </a:xfrm>
          <a:custGeom>
            <a:avLst/>
            <a:gdLst/>
            <a:ahLst/>
            <a:cxnLst/>
            <a:rect r="r" b="b" t="t" l="l"/>
            <a:pathLst>
              <a:path h="6848024" w="5909279">
                <a:moveTo>
                  <a:pt x="0" y="0"/>
                </a:moveTo>
                <a:lnTo>
                  <a:pt x="5909279" y="0"/>
                </a:lnTo>
                <a:lnTo>
                  <a:pt x="5909279" y="6848024"/>
                </a:lnTo>
                <a:lnTo>
                  <a:pt x="0" y="6848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938218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4968735"/>
            <a:ext cx="187503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6099621"/>
            <a:ext cx="193694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5451" y="3399842"/>
            <a:ext cx="7704076" cy="481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세번째 블록 :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 설정하기: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URL에 기상청 RSS 데이터를 가져오는 URL을 설정합니다. 이 URL에는 지역 코드 등이 포함되어 특정 지역의 날씨 정보를 가져 옴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네번째 블록 :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 변수 만들기 (labels):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 정보를 저장할 리스트를 생성합니다. 이 리스트의 각 항목에는 시간, 기온, 습도 등의 날씨 정보가 저장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 만들기 (시간1, 기온1, ...):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labels 리스트에 시간, 기온 등의 날씨 정보를 저장할 각 항목을 생성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여러 개의 리스트를 만들어 각 시간대별 날씨 정보를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저장하는 방식으로 구현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호출 가져오기: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설정된 URL의 데이터를 가져오는 기능을 수행합니다. 이를 통해 기상청 서버에서 RSS 데이터를 가져옴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501427" y="3239475"/>
            <a:ext cx="2732056" cy="3156787"/>
          </a:xfrm>
          <a:custGeom>
            <a:avLst/>
            <a:gdLst/>
            <a:ahLst/>
            <a:cxnLst/>
            <a:rect r="r" b="b" t="t" l="l"/>
            <a:pathLst>
              <a:path h="3156787" w="2732056">
                <a:moveTo>
                  <a:pt x="0" y="0"/>
                </a:moveTo>
                <a:lnTo>
                  <a:pt x="2732056" y="0"/>
                </a:lnTo>
                <a:lnTo>
                  <a:pt x="2732056" y="3156787"/>
                </a:lnTo>
                <a:lnTo>
                  <a:pt x="0" y="3156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269834" y="2745255"/>
            <a:ext cx="173797" cy="173797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6099621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90114" y="3190149"/>
            <a:ext cx="829193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Ball 게임 이후</a:t>
            </a:r>
          </a:p>
        </p:txBody>
      </p:sp>
      <p:sp>
        <p:nvSpPr>
          <p:cNvPr name="AutoShape 31" id="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290114" y="4073530"/>
            <a:ext cx="7425521" cy="278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2"/>
              </a:lnSpc>
            </a:pPr>
            <a:r>
              <a:rPr lang="en-US" sz="1899" b="true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처음 IOT 기술과 스포츠 융합 가능성에 주목하여 ball게임을 주제로 선정했으나 IOT애 대한 기술적 관점에 대해 다룰 수 있는 범위가 지나치게 좁아지고 IOT자체가 다양한 산업과 활동에 폭넓게 활용될 수 있는 기술이다보니 스포츠 이외에 더욱 적용 가능한 기술이 많다 생각이 들기도하였습니다. </a:t>
            </a:r>
          </a:p>
          <a:p>
            <a:pPr algn="l" marL="0" indent="0" lvl="0">
              <a:lnSpc>
                <a:spcPts val="3172"/>
              </a:lnSpc>
            </a:pPr>
            <a:r>
              <a:rPr lang="en-US" b="true" sz="1899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초기 주제였던 농구 게임 중심의 접근은 IoT 기술의 잠재력을 충분히 보여주기에 적합하지 않아 주제를 바꾸어 IoT 기술의 전반적인 활용 사럐와 혁신 가능성에 초점을 맞추어 다양한 관점에서 IoT가 가능하도록 선정하였습니다.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4609885" y="1866317"/>
            <a:ext cx="5909279" cy="6848024"/>
          </a:xfrm>
          <a:custGeom>
            <a:avLst/>
            <a:gdLst/>
            <a:ahLst/>
            <a:cxnLst/>
            <a:rect r="r" b="b" t="t" l="l"/>
            <a:pathLst>
              <a:path h="6848024" w="5909279">
                <a:moveTo>
                  <a:pt x="0" y="0"/>
                </a:moveTo>
                <a:lnTo>
                  <a:pt x="5909279" y="0"/>
                </a:lnTo>
                <a:lnTo>
                  <a:pt x="5909279" y="6848024"/>
                </a:lnTo>
                <a:lnTo>
                  <a:pt x="0" y="6848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938218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4968735"/>
            <a:ext cx="187503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6099621"/>
            <a:ext cx="193694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062089" y="4555348"/>
            <a:ext cx="6641246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URL 설정: 기상청 RSS 데이터를 가져올 URL을 설정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 생성: 날씨 정보를 저장할 리스트를 생성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가져오기: 설정된 URL의 데이터를 가져옴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파싱: 가져온 RSS 데이터에서 필요한 날씨 정보(시간, 기온 등)를 추출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리스트에 저장: 추출된 날씨 정보를 미리 생성한 리스트에 저장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160946" y="3190950"/>
            <a:ext cx="2123033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 동작 흐름: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7164942" y="1746272"/>
            <a:ext cx="7322485" cy="4433536"/>
          </a:xfrm>
          <a:custGeom>
            <a:avLst/>
            <a:gdLst/>
            <a:ahLst/>
            <a:cxnLst/>
            <a:rect r="r" b="b" t="t" l="l"/>
            <a:pathLst>
              <a:path h="4433536" w="7322485">
                <a:moveTo>
                  <a:pt x="0" y="0"/>
                </a:moveTo>
                <a:lnTo>
                  <a:pt x="7322484" y="0"/>
                </a:lnTo>
                <a:lnTo>
                  <a:pt x="7322484" y="4433536"/>
                </a:lnTo>
                <a:lnTo>
                  <a:pt x="0" y="4433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938218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4968735"/>
            <a:ext cx="187503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6099621"/>
            <a:ext cx="193694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161881" y="5888848"/>
            <a:ext cx="14214341" cy="294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5번째 블록 :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지정하기 (레이블 시도, first, second, ...):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기상청 RSS 데이터에서 파싱한 날씨 정보 중 도시 이름, 첫 번째 시간대의 날씨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두 번째 시간대의 날씨 등을 각각의 변수에 저장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항목 선택하기 (리스트, 위치):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앞서 가져온 RSS 데이터를 저장한 리스트에서 특정 위치의 값을 가져와 지정한 변수에 저장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이를 통해 각 시간대별 날씨 정보를 개별 변수에 할당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가져오기 (전역 변수 first, second, ...):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선택한 값을 해당 변수에 저장 이렇게 저장된 값은 이후에 화면에 표시하거나 다른 연산에 사용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7164942" y="1746272"/>
            <a:ext cx="7322485" cy="4433536"/>
          </a:xfrm>
          <a:custGeom>
            <a:avLst/>
            <a:gdLst/>
            <a:ahLst/>
            <a:cxnLst/>
            <a:rect r="r" b="b" t="t" l="l"/>
            <a:pathLst>
              <a:path h="4433536" w="7322485">
                <a:moveTo>
                  <a:pt x="0" y="0"/>
                </a:moveTo>
                <a:lnTo>
                  <a:pt x="7322484" y="0"/>
                </a:lnTo>
                <a:lnTo>
                  <a:pt x="7322484" y="4433536"/>
                </a:lnTo>
                <a:lnTo>
                  <a:pt x="0" y="4433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938218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4968735"/>
            <a:ext cx="187503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6099621"/>
            <a:ext cx="193694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524591" y="6827869"/>
            <a:ext cx="11691342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파싱: 기상청 RSS 데이터에서 필요한 날씨 정보를 추출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 생성: 추출된 날씨 정보를 리스트 형태로 저장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분리: 리스트에서 각각의 날씨 정보를 분리하여 개별 변수에 저장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 활용: 저장된 변수를 이용하여 화면에 날씨 정보를 표시하거나, 데이터를 분석하는 등 다양한 작업을 수행.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059489" y="6232971"/>
            <a:ext cx="2123033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 동작 흐름: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6462342" y="1743438"/>
            <a:ext cx="8025085" cy="3608914"/>
          </a:xfrm>
          <a:custGeom>
            <a:avLst/>
            <a:gdLst/>
            <a:ahLst/>
            <a:cxnLst/>
            <a:rect r="r" b="b" t="t" l="l"/>
            <a:pathLst>
              <a:path h="3608914" w="8025085">
                <a:moveTo>
                  <a:pt x="0" y="0"/>
                </a:moveTo>
                <a:lnTo>
                  <a:pt x="8025084" y="0"/>
                </a:lnTo>
                <a:lnTo>
                  <a:pt x="8025084" y="3608913"/>
                </a:lnTo>
                <a:lnTo>
                  <a:pt x="0" y="36089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938218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4968735"/>
            <a:ext cx="187503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6099621"/>
            <a:ext cx="193694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127054" y="5235435"/>
            <a:ext cx="12132246" cy="347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6번째 블록 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언제 Screen1 초기화되었을 때: 앱이 처음 실행되거나 화면이 초기화될 때 실행되는 코드 블록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지정하기 (변수1, 오브젝트, 값): 변수1이라는 변수에 오브젝트의 특정 값을 저장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가져오기 (전역 변수 리스트): 미리 만들어 놓은 '리스트'라는 전역 변수에서 값을 가져옴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이 리스트에는 변경될 이미지들의 이름이 순서대로 저장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7번째 블록 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언제 버튼 클릭했을 때: 버튼을 누르면 실행되는 코드 블록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지정하기 (변수, 이미지, 값): '변수'라는 변수에 이미지 파일의 경로를 저장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일련의 항목 선택하기 (리스트): '리스트'라는 변수에 저장된 이미지 목록에서 다음 이미지를 선택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6462342" y="1743438"/>
            <a:ext cx="8025085" cy="3608914"/>
          </a:xfrm>
          <a:custGeom>
            <a:avLst/>
            <a:gdLst/>
            <a:ahLst/>
            <a:cxnLst/>
            <a:rect r="r" b="b" t="t" l="l"/>
            <a:pathLst>
              <a:path h="3608914" w="8025085">
                <a:moveTo>
                  <a:pt x="0" y="0"/>
                </a:moveTo>
                <a:lnTo>
                  <a:pt x="8025084" y="0"/>
                </a:lnTo>
                <a:lnTo>
                  <a:pt x="8025084" y="3608913"/>
                </a:lnTo>
                <a:lnTo>
                  <a:pt x="0" y="36089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938218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4968735"/>
            <a:ext cx="187503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6099621"/>
            <a:ext cx="193694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156812" y="6931028"/>
            <a:ext cx="4636145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앱이 실행되면 초기 설정이 완료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 버튼을 누르면: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현재 표시되고 있는 이미지 정보가 업데이트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리스트에서 다음 이미지를 선택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선택된 이미지를 화면에 표시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413367" y="6149237"/>
            <a:ext cx="2123033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 동작 흐름: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7742618" y="2158691"/>
            <a:ext cx="6194604" cy="2984809"/>
          </a:xfrm>
          <a:custGeom>
            <a:avLst/>
            <a:gdLst/>
            <a:ahLst/>
            <a:cxnLst/>
            <a:rect r="r" b="b" t="t" l="l"/>
            <a:pathLst>
              <a:path h="2984809" w="6194604">
                <a:moveTo>
                  <a:pt x="0" y="0"/>
                </a:moveTo>
                <a:lnTo>
                  <a:pt x="6194603" y="0"/>
                </a:lnTo>
                <a:lnTo>
                  <a:pt x="6194603" y="2984809"/>
                </a:lnTo>
                <a:lnTo>
                  <a:pt x="0" y="2984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938218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4968735"/>
            <a:ext cx="187503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6099621"/>
            <a:ext cx="193694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938218" y="5330828"/>
            <a:ext cx="12919673" cy="294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8번</a:t>
            </a: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째 블록 :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 변수 만들기 (시도): '시도'라는 이름의 전역 변수를 생성이 변역 변수는 여러 블록에서 공통으로 사용될 수 있는 변수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 만들기 (서울특별시, 경기도, 인천광역시, 전라남도, 제주특별자치도): '시도'라는 변수에 여러 시도의 이름을 담은 리스트를 생성합니다. 이 리스트는 이후에 특정 시도의 정보를 가져올 때 사용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9번째 블록 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 변수 만들기 (first): 'first'라는 이름의 전역 변수를 생성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 만들기 (중랑구 - 1126065500, ...): 'first'라는 변수에 각 지역의 코드와 함께 지역명을 담은 리스트를 생성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7742618" y="2158691"/>
            <a:ext cx="6194604" cy="2984809"/>
          </a:xfrm>
          <a:custGeom>
            <a:avLst/>
            <a:gdLst/>
            <a:ahLst/>
            <a:cxnLst/>
            <a:rect r="r" b="b" t="t" l="l"/>
            <a:pathLst>
              <a:path h="2984809" w="6194604">
                <a:moveTo>
                  <a:pt x="0" y="0"/>
                </a:moveTo>
                <a:lnTo>
                  <a:pt x="6194603" y="0"/>
                </a:lnTo>
                <a:lnTo>
                  <a:pt x="6194603" y="2984809"/>
                </a:lnTo>
                <a:lnTo>
                  <a:pt x="0" y="2984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938218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4968735"/>
            <a:ext cx="187503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6099621"/>
            <a:ext cx="193694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802143" y="7489048"/>
            <a:ext cx="1092949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첫 번째 블록: 시도의 이름을 담은 리스트를 생성하여 '시도'라는 변수에 저장합니다.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두 번째 블록: 각 지역의 코드와 함께 지역명을 담은 리스트를 생성하여 'first'라는 변수에 저장합니다.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621090" y="6232971"/>
            <a:ext cx="2123033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 동작 흐름: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5176280" y="2203271"/>
            <a:ext cx="4663465" cy="6240564"/>
          </a:xfrm>
          <a:custGeom>
            <a:avLst/>
            <a:gdLst/>
            <a:ahLst/>
            <a:cxnLst/>
            <a:rect r="r" b="b" t="t" l="l"/>
            <a:pathLst>
              <a:path h="6240564" w="4663465">
                <a:moveTo>
                  <a:pt x="0" y="0"/>
                </a:moveTo>
                <a:lnTo>
                  <a:pt x="4663465" y="0"/>
                </a:lnTo>
                <a:lnTo>
                  <a:pt x="4663465" y="6240564"/>
                </a:lnTo>
                <a:lnTo>
                  <a:pt x="0" y="624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938218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4968735"/>
            <a:ext cx="187503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6099621"/>
            <a:ext cx="193694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338246" y="3365946"/>
            <a:ext cx="7647875" cy="427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10번째 블록 :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 변수 만들기 (response): API 호출 결과를 저장하기 위한 전역 변수를 생성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 가져오기 (response, 경로): response 변수에서 특정 경로에 해당하는 값을 가져와 다른 변수에 저장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이를 통해 API 응답 데이터에서 필요한 정보를 추출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만약 ~ 이면: 가져온 값이 존재하는지 여부에 따라 다른 동작을 수행합니다. 만약 값이 없다면 "not found"와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같은 메시지를 표시하거나 다른 처리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 만들기: 여러 개의 값을 순서대로 저장하기 위한 리스트를 생성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지정하기: 변수에 특정 값을 할당합니다. 이를 통해 추출한 데이터를 각 변수에 저장하여 관리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5176280" y="2203271"/>
            <a:ext cx="4663465" cy="6240564"/>
          </a:xfrm>
          <a:custGeom>
            <a:avLst/>
            <a:gdLst/>
            <a:ahLst/>
            <a:cxnLst/>
            <a:rect r="r" b="b" t="t" l="l"/>
            <a:pathLst>
              <a:path h="6240564" w="4663465">
                <a:moveTo>
                  <a:pt x="0" y="0"/>
                </a:moveTo>
                <a:lnTo>
                  <a:pt x="4663465" y="0"/>
                </a:lnTo>
                <a:lnTo>
                  <a:pt x="4663465" y="6240564"/>
                </a:lnTo>
                <a:lnTo>
                  <a:pt x="0" y="624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938218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4968735"/>
            <a:ext cx="187503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6099621"/>
            <a:ext cx="193694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049582" y="5681887"/>
            <a:ext cx="895737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API 호출: 외부 API를 호출하여 데이터를 가져옵니다.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파싱: 가져온 데이터에서 필요한 정보를 추출합니다.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저장: 추출된 정보를 변수나 리스트에 저장합니다.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활용: 저장된 데이터를 활용하여 화면에 표시하거나, 다른 연산에 사용합니다.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099430" y="4235310"/>
            <a:ext cx="2123033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 동작 흐름: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4760459" y="2066481"/>
            <a:ext cx="2860631" cy="6356958"/>
          </a:xfrm>
          <a:custGeom>
            <a:avLst/>
            <a:gdLst/>
            <a:ahLst/>
            <a:cxnLst/>
            <a:rect r="r" b="b" t="t" l="l"/>
            <a:pathLst>
              <a:path h="6356958" w="2860631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142157" y="2066481"/>
            <a:ext cx="2860631" cy="6356958"/>
          </a:xfrm>
          <a:custGeom>
            <a:avLst/>
            <a:gdLst/>
            <a:ahLst/>
            <a:cxnLst/>
            <a:rect r="r" b="b" t="t" l="l"/>
            <a:pathLst>
              <a:path h="6356958" w="2860631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4938218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4968735"/>
            <a:ext cx="187503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2398" y="6099621"/>
            <a:ext cx="193694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790092" y="3493726"/>
            <a:ext cx="139466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목록 뷰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296965" y="5739037"/>
            <a:ext cx="612770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목록 뷰에서 각 지역의 번호 확인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269834" y="3876141"/>
            <a:ext cx="173797" cy="17379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AutoShape 23" id="23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5248057" y="2145074"/>
            <a:ext cx="2860631" cy="6356958"/>
          </a:xfrm>
          <a:custGeom>
            <a:avLst/>
            <a:gdLst/>
            <a:ahLst/>
            <a:cxnLst/>
            <a:rect r="r" b="b" t="t" l="l"/>
            <a:pathLst>
              <a:path h="6356958" w="2860631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6099621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90114" y="4083055"/>
            <a:ext cx="8282411" cy="350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1700" b="true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긴급상황에서 자동 제세동기(AED)를 신속하게 찾고, 사용자를 도울 수 있도록 설계되었습니다.</a:t>
            </a:r>
          </a:p>
          <a:p>
            <a:pPr algn="l">
              <a:lnSpc>
                <a:spcPts val="2839"/>
              </a:lnSpc>
            </a:pPr>
          </a:p>
          <a:p>
            <a:pPr algn="l">
              <a:lnSpc>
                <a:spcPts val="2839"/>
              </a:lnSpc>
            </a:pPr>
            <a:r>
              <a:rPr lang="en-US" sz="1700" b="true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사용자의 현재 위치를 기반으로 근처에 설치된 AED의 위치를 실시간으로 표시가 가능합니다.</a:t>
            </a:r>
          </a:p>
          <a:p>
            <a:pPr algn="l">
              <a:lnSpc>
                <a:spcPts val="2839"/>
              </a:lnSpc>
            </a:pPr>
            <a:r>
              <a:rPr lang="en-US" sz="1700" b="true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사용자는 자신의 현위치를 문자 메시지로 공유할 수 있어, 주변 사람이나 응급 구조대가 정확한 위치를 파악할 수 있도록 지원합니다.</a:t>
            </a:r>
          </a:p>
          <a:p>
            <a:pPr algn="l">
              <a:lnSpc>
                <a:spcPts val="2839"/>
              </a:lnSpc>
            </a:pPr>
            <a:r>
              <a:rPr lang="en-US" sz="170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AED를 처음 사용하는 사람들을 위해 간단한 메뉼얼과 위급한 상황에서도 빠르게 작동법을 익힐 수 있도록 직관적이고 이해하기 쉬운 디자인을 추가하였습니다.</a:t>
            </a:r>
          </a:p>
          <a:p>
            <a:pPr algn="l">
              <a:lnSpc>
                <a:spcPts val="2839"/>
              </a:lnSpc>
            </a:pPr>
            <a:r>
              <a:rPr lang="en-US" sz="170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응급 상황에서 지정된 연락처로 빠르게 공유 할수 있는 기능을 포합 시켰습니다.</a:t>
            </a:r>
          </a:p>
          <a:p>
            <a:pPr algn="l">
              <a:lnSpc>
                <a:spcPts val="2839"/>
              </a:lnSpc>
            </a:pPr>
          </a:p>
          <a:p>
            <a:pPr algn="l" marL="0" indent="0" lvl="0">
              <a:lnSpc>
                <a:spcPts val="2839"/>
              </a:lnSpc>
            </a:pPr>
            <a:r>
              <a:rPr lang="en-US" b="true" sz="170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290114" y="3190149"/>
            <a:ext cx="829193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4938218" y="2145074"/>
            <a:ext cx="2860631" cy="6356958"/>
          </a:xfrm>
          <a:custGeom>
            <a:avLst/>
            <a:gdLst/>
            <a:ahLst/>
            <a:cxnLst/>
            <a:rect r="r" b="b" t="t" l="l"/>
            <a:pathLst>
              <a:path h="6356958" w="2860631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241573" y="2145074"/>
            <a:ext cx="2860631" cy="6356958"/>
          </a:xfrm>
          <a:custGeom>
            <a:avLst/>
            <a:gdLst/>
            <a:ahLst/>
            <a:cxnLst/>
            <a:rect r="r" b="b" t="t" l="l"/>
            <a:pathLst>
              <a:path h="6356958" w="2860631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4938218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4968735"/>
            <a:ext cx="187503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2398" y="6099621"/>
            <a:ext cx="193694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156233" y="3493726"/>
            <a:ext cx="2662386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지역번호 입력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296965" y="5739037"/>
            <a:ext cx="612770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 번호 입력시 각 지역에 맞는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기온과 날씨가 확인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밑에 그림은 계속 무작위로 나옴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4938218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4968735"/>
            <a:ext cx="187503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6099621"/>
            <a:ext cx="193694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514911" y="3391720"/>
            <a:ext cx="12627533" cy="4106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추출: 외부 API에서 가져온 데이터(response)에서 필요한 정보를 추출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이때, '경로'를 이용하여 특정 데이터에 접근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저장: 추출된 데이터를 변수나 리스트에 저장하여 이후에 사용 함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조건 분기: 만약 데이터가 존재하지 않을 경우, 다른 처리를 하도록 조건을 설정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 생성: 여러 개의 데이터를 순서대로 저장하기 위한 리스트를 생성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할당: 추출된 데이터를 각 변수에 할당하여 관리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상세 기능 분석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API 데이터 가공: API에서 받아온 복잡한 데이터를 우리가 원하는 형태로 가공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예를 들어, 날씨 정보 API에서 온도, 습도 등 필요한 정보만 추출하여 변수에 저장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검증: 가져온 데이터가 유효한지 확인하고, 유효하지 않은 경우에는 적절한 처리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구조화: 추출된 데이터를 리스트나 다른 데이터 구조에 저장하여 체계적으로 관리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다양한 변수 활용: 추출된 데이터를 여러 변수에 나누어 저장하여 각각의 데이터를 개별적으로 활용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269834" y="7268800"/>
            <a:ext cx="173797" cy="17379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name="Picture 23" id="2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823985" y="432841"/>
            <a:ext cx="4091940" cy="82296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4968735"/>
            <a:ext cx="187503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6099621"/>
            <a:ext cx="193694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4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50934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269834" y="7268800"/>
            <a:ext cx="173797" cy="17379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4968735"/>
            <a:ext cx="187503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6099621"/>
            <a:ext cx="193694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개선 사항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774821" y="2497556"/>
            <a:ext cx="14127188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 기반 맞춤형 정보: 사용자의 현재 위치뿐만 아니라 자주 방문하는 장소의 날씨 정보도 함께 제공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관심사 기반 맞춤형 정보: 사용자의 관심사(운동, 여행, 농사 등)에 따라 특화된 날씨 정보를 제공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예를 들어, 농사에 관심 있는 사용자에게는 강수량, 일조량 등의 정보를 상세하게 제공합니다.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AI 기반 맞춤형 알림: 사용자의 행동 패턴을 분석하여 필요한 시점에 맞는 날씨 정보를 알림으로 제공합니다.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예를 들어, 출근 시간에 비가 올 경우 우산을 챙기라는 알림을 보냅니다.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774821" y="4733925"/>
            <a:ext cx="13885664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미세먼지, 황사 등 대기질 정보: 미세먼지 농도, 초미세먼지 농도, 황사 정보 등을 실시간으로 제공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생활지수 정보: 옷차림, 세탁, 건강 등 다양한 생활지수 정보를 제공하여 사용자가 일상생활에 필요한 정보를 얻을 수 있도록 합니다.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595424" y="6081937"/>
            <a:ext cx="10485983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천문 정보: 일출, 일몰 시간, 월령 등 천문 정보를 제공하여 여가 활동 계획에 도움을 줄 수 있습니다.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426807" y="6812773"/>
            <a:ext cx="9968657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위젯 기능: 홈 화면에 간단한 날씨 정보를 보여주는 위젯을 제공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오프라인 모드: 네트워크 연결이 불안정한 환경에서도 일정 기간 동안 저장된 날씨 정보를 제공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공유 기능: 친구나 가족에게 날씨 정보를 간편하게 공유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음성 인식: 음성 명령으로 날씨 정보를 검색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2733204" y="4720667"/>
            <a:ext cx="12821592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616080" y="2184161"/>
            <a:ext cx="1055841" cy="693015"/>
          </a:xfrm>
          <a:custGeom>
            <a:avLst/>
            <a:gdLst/>
            <a:ahLst/>
            <a:cxnLst/>
            <a:rect r="r" b="b" t="t" l="l"/>
            <a:pathLst>
              <a:path h="693015" w="1055841">
                <a:moveTo>
                  <a:pt x="0" y="0"/>
                </a:moveTo>
                <a:lnTo>
                  <a:pt x="1055840" y="0"/>
                </a:lnTo>
                <a:lnTo>
                  <a:pt x="1055840" y="693015"/>
                </a:lnTo>
                <a:lnTo>
                  <a:pt x="0" y="693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21702" y="5458464"/>
            <a:ext cx="604459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감사합니다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2733204" y="4720667"/>
            <a:ext cx="12821592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616080" y="2184161"/>
            <a:ext cx="1055841" cy="693015"/>
          </a:xfrm>
          <a:custGeom>
            <a:avLst/>
            <a:gdLst/>
            <a:ahLst/>
            <a:cxnLst/>
            <a:rect r="r" b="b" t="t" l="l"/>
            <a:pathLst>
              <a:path h="693015" w="1055841">
                <a:moveTo>
                  <a:pt x="0" y="0"/>
                </a:moveTo>
                <a:lnTo>
                  <a:pt x="1055840" y="0"/>
                </a:lnTo>
                <a:lnTo>
                  <a:pt x="1055840" y="693015"/>
                </a:lnTo>
                <a:lnTo>
                  <a:pt x="0" y="693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21702" y="5458464"/>
            <a:ext cx="604459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이미지 출처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269834" y="5007027"/>
            <a:ext cx="173797" cy="173797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AutoShape 22" id="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5032636" y="2145074"/>
            <a:ext cx="2860631" cy="6356958"/>
          </a:xfrm>
          <a:custGeom>
            <a:avLst/>
            <a:gdLst/>
            <a:ahLst/>
            <a:cxnLst/>
            <a:rect r="r" b="b" t="t" l="l"/>
            <a:pathLst>
              <a:path h="6356958" w="2860631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465820" y="2499736"/>
            <a:ext cx="2454407" cy="5362176"/>
          </a:xfrm>
          <a:custGeom>
            <a:avLst/>
            <a:gdLst/>
            <a:ahLst/>
            <a:cxnLst/>
            <a:rect r="r" b="b" t="t" l="l"/>
            <a:pathLst>
              <a:path h="5362176" w="2454407">
                <a:moveTo>
                  <a:pt x="0" y="0"/>
                </a:moveTo>
                <a:lnTo>
                  <a:pt x="2454407" y="0"/>
                </a:lnTo>
                <a:lnTo>
                  <a:pt x="2454407" y="5362177"/>
                </a:lnTo>
                <a:lnTo>
                  <a:pt x="0" y="5362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4968735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6099621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032636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280589" y="1453170"/>
            <a:ext cx="829193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492779" y="2852642"/>
            <a:ext cx="8282411" cy="4918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1700" b="true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4. 앱인벤터 지도를 배치</a:t>
            </a:r>
          </a:p>
          <a:p>
            <a:pPr algn="l">
              <a:lnSpc>
                <a:spcPts val="2839"/>
              </a:lnSpc>
            </a:pPr>
            <a:r>
              <a:rPr lang="en-US" sz="170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2. </a:t>
            </a:r>
            <a:r>
              <a:rPr lang="en-US" sz="1700" b="true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레이블로 위도와 경도, 정확도를 표기</a:t>
            </a:r>
          </a:p>
          <a:p>
            <a:pPr algn="l">
              <a:lnSpc>
                <a:spcPts val="2839"/>
              </a:lnSpc>
            </a:pPr>
            <a:r>
              <a:rPr lang="en-US" sz="170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3. </a:t>
            </a:r>
            <a:r>
              <a:rPr lang="en-US" sz="1700" b="true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현재 주소는 길이상 따로 표시</a:t>
            </a:r>
          </a:p>
          <a:p>
            <a:pPr algn="l">
              <a:lnSpc>
                <a:spcPts val="2839"/>
              </a:lnSpc>
            </a:pPr>
            <a:r>
              <a:rPr lang="en-US" sz="170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4. </a:t>
            </a:r>
            <a:r>
              <a:rPr lang="en-US" sz="1700" b="true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목록을 통해서 현재 위치 갱신 작동을 확인</a:t>
            </a:r>
          </a:p>
          <a:p>
            <a:pPr algn="l">
              <a:lnSpc>
                <a:spcPts val="2839"/>
              </a:lnSpc>
            </a:pPr>
            <a:r>
              <a:rPr lang="en-US" sz="170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5. </a:t>
            </a:r>
            <a:r>
              <a:rPr lang="en-US" sz="1700" b="true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길찾기 기능을 위해 텍스트 박스와 웹뷰어 배치</a:t>
            </a:r>
          </a:p>
          <a:p>
            <a:pPr algn="l">
              <a:lnSpc>
                <a:spcPts val="2839"/>
              </a:lnSpc>
            </a:pPr>
            <a:r>
              <a:rPr lang="en-US" sz="170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6. </a:t>
            </a:r>
            <a:r>
              <a:rPr lang="en-US" sz="1700" b="true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지도 업데이트, 검색, 위치 전송 버튼 추가</a:t>
            </a:r>
          </a:p>
          <a:p>
            <a:pPr algn="l">
              <a:lnSpc>
                <a:spcPts val="2839"/>
              </a:lnSpc>
            </a:pPr>
            <a:r>
              <a:rPr lang="en-US" sz="170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7. </a:t>
            </a:r>
            <a:r>
              <a:rPr lang="en-US" sz="1700" b="true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보이지 않는 컴포넌트 추가</a:t>
            </a:r>
          </a:p>
          <a:p>
            <a:pPr algn="l" marL="367031" indent="-183515" lvl="1">
              <a:lnSpc>
                <a:spcPts val="2839"/>
              </a:lnSpc>
              <a:buFont typeface="Arial"/>
              <a:buChar char="•"/>
            </a:pPr>
            <a:r>
              <a:rPr lang="en-US" b="true" sz="170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전화 번호 선택: 연락처 목록에서 긴급 연락처를 선택하도록 설정.</a:t>
            </a:r>
          </a:p>
          <a:p>
            <a:pPr algn="l" marL="367031" indent="-183515" lvl="1">
              <a:lnSpc>
                <a:spcPts val="2839"/>
              </a:lnSpc>
              <a:buFont typeface="Arial"/>
              <a:buChar char="•"/>
            </a:pPr>
            <a:r>
              <a:rPr lang="en-US" b="true" sz="170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위치 센서: 현재 위치(위도, 경도, 정확도) 정보를 실시간 감지.</a:t>
            </a:r>
          </a:p>
          <a:p>
            <a:pPr algn="l" marL="367031" indent="-183515" lvl="1">
              <a:lnSpc>
                <a:spcPts val="2839"/>
              </a:lnSpc>
              <a:buFont typeface="Arial"/>
              <a:buChar char="•"/>
            </a:pPr>
            <a:r>
              <a:rPr lang="en-US" b="true" sz="170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문자 메시지: 현재 위치 데이터를 문자로 전송.</a:t>
            </a:r>
          </a:p>
          <a:p>
            <a:pPr algn="l" marL="367031" indent="-183515" lvl="1">
              <a:lnSpc>
                <a:spcPts val="2839"/>
              </a:lnSpc>
              <a:buFont typeface="Arial"/>
              <a:buChar char="•"/>
            </a:pPr>
            <a:r>
              <a:rPr lang="en-US" b="true" sz="170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알림: 위치 전송 시 사용자에게 알림을 표시.</a:t>
            </a:r>
          </a:p>
          <a:p>
            <a:pPr algn="l" marL="367031" indent="-183515" lvl="1">
              <a:lnSpc>
                <a:spcPts val="2839"/>
              </a:lnSpc>
              <a:buFont typeface="Arial"/>
              <a:buChar char="•"/>
            </a:pPr>
            <a:r>
              <a:rPr lang="en-US" b="true" sz="170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시계: 위치 갱신 주기(2초) 또는 현재 시각 표시.</a:t>
            </a:r>
          </a:p>
          <a:p>
            <a:pPr algn="l" marL="367031" indent="-183515" lvl="1">
              <a:lnSpc>
                <a:spcPts val="2839"/>
              </a:lnSpc>
              <a:buFont typeface="Arial"/>
              <a:buChar char="•"/>
            </a:pPr>
            <a:r>
              <a:rPr lang="en-US" b="true" sz="1700">
                <a:solidFill>
                  <a:srgbClr val="00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공유: 앱 인벤터 공유 기능을 활용해 다른 앱으로 위치 정보 전송.</a:t>
            </a:r>
          </a:p>
          <a:p>
            <a:pPr algn="l" marL="0" indent="0" lvl="0">
              <a:lnSpc>
                <a:spcPts val="283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6178194" y="2832154"/>
            <a:ext cx="10284231" cy="2915530"/>
          </a:xfrm>
          <a:custGeom>
            <a:avLst/>
            <a:gdLst/>
            <a:ahLst/>
            <a:cxnLst/>
            <a:rect r="r" b="b" t="t" l="l"/>
            <a:pathLst>
              <a:path h="2915530" w="10284231">
                <a:moveTo>
                  <a:pt x="0" y="0"/>
                </a:moveTo>
                <a:lnTo>
                  <a:pt x="10284232" y="0"/>
                </a:lnTo>
                <a:lnTo>
                  <a:pt x="10284232" y="2915529"/>
                </a:lnTo>
                <a:lnTo>
                  <a:pt x="0" y="2915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938218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4968735"/>
            <a:ext cx="187503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6099621"/>
            <a:ext cx="193694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610644" y="6555598"/>
            <a:ext cx="9419332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버튼: '문자 보내기' 버튼을 클릭했을 때 실행됩니다.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긴급 문자: 미리 지정된 긴급 연락처에 "신변의 위험!!" 이라는 문자 메시지를 전송합니다.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일반 문자: 미리 지정된 전화번호에 사용자가 작성한 메시지를 전송합니다.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목적: 위급 상황 발생 시 신속하게 도움을 요청할 수 있도록 합니다.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5374510" y="2732293"/>
            <a:ext cx="10793987" cy="2461495"/>
          </a:xfrm>
          <a:custGeom>
            <a:avLst/>
            <a:gdLst/>
            <a:ahLst/>
            <a:cxnLst/>
            <a:rect r="r" b="b" t="t" l="l"/>
            <a:pathLst>
              <a:path h="2461495" w="10793987">
                <a:moveTo>
                  <a:pt x="0" y="0"/>
                </a:moveTo>
                <a:lnTo>
                  <a:pt x="10793987" y="0"/>
                </a:lnTo>
                <a:lnTo>
                  <a:pt x="10793987" y="2461494"/>
                </a:lnTo>
                <a:lnTo>
                  <a:pt x="0" y="2461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938218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4968735"/>
            <a:ext cx="187503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6099621"/>
            <a:ext cx="193694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022453" y="6232971"/>
            <a:ext cx="11236847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버튼: 'AED 찾기' 버튼을 클릭했을 때 실행됩니다.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동작:액티비티 스타터: 사용자의 현재 위치를 기반으로 가장 가까운 AED(자동 심장 충격기) 위치를 검색하는 웹 페이지를 엽니다.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웹 페이지: https://www.e-gen.or.kr/egen/search_aed.do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라는 주소의 웹 페이지를 열어 AED 위치를 검색합니다.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목적: 심정지 환자가 발생했을 때 가장 가까운 AED를 빠르게 찾을 수 있도록 합니다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6313451" y="3353648"/>
            <a:ext cx="10500780" cy="2155423"/>
          </a:xfrm>
          <a:custGeom>
            <a:avLst/>
            <a:gdLst/>
            <a:ahLst/>
            <a:cxnLst/>
            <a:rect r="r" b="b" t="t" l="l"/>
            <a:pathLst>
              <a:path h="2155423" w="10500780">
                <a:moveTo>
                  <a:pt x="0" y="0"/>
                </a:moveTo>
                <a:lnTo>
                  <a:pt x="10500780" y="0"/>
                </a:lnTo>
                <a:lnTo>
                  <a:pt x="10500780" y="2155423"/>
                </a:lnTo>
                <a:lnTo>
                  <a:pt x="0" y="2155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938218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4968735"/>
            <a:ext cx="187503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6099621"/>
            <a:ext cx="193694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721029" y="6575355"/>
            <a:ext cx="1109320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버튼: '현위치' 버튼을 클릭했을 때 실행됩니다.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동작:웹뷰어: 두 번째 블록과 동일하게 https://www.e-gen.or.kr/egen/search_aed.do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라는 주소의 웹 페이지를 엽니다.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목적: 두 번째 블록과 동일한 목적을 가지며, 다른 방식으로 웹 페이지를 여는 것을 보여줍니다.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cap="rnd" w="9525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18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1876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9043" y="2417008"/>
            <a:ext cx="3257588" cy="830291"/>
            <a:chOff x="0" y="0"/>
            <a:chExt cx="857965" cy="2186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9043" y="3547894"/>
            <a:ext cx="3257588" cy="830291"/>
            <a:chOff x="0" y="0"/>
            <a:chExt cx="857965" cy="218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9043" y="4678781"/>
            <a:ext cx="3257588" cy="830291"/>
            <a:chOff x="0" y="0"/>
            <a:chExt cx="857965" cy="2186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9043" y="5809667"/>
            <a:ext cx="3257588" cy="830291"/>
            <a:chOff x="0" y="0"/>
            <a:chExt cx="857965" cy="2186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9043" y="6940553"/>
            <a:ext cx="3257588" cy="830291"/>
            <a:chOff x="0" y="0"/>
            <a:chExt cx="857965" cy="2186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7965" cy="218677"/>
            </a:xfrm>
            <a:custGeom>
              <a:avLst/>
              <a:gdLst/>
              <a:ahLst/>
              <a:cxnLst/>
              <a:rect r="r" b="b" t="t" l="l"/>
              <a:pathLst>
                <a:path h="218677" w="857965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269834" y="6137914"/>
            <a:ext cx="173797" cy="17379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5694322" y="2698804"/>
            <a:ext cx="10111535" cy="2351520"/>
          </a:xfrm>
          <a:custGeom>
            <a:avLst/>
            <a:gdLst/>
            <a:ahLst/>
            <a:cxnLst/>
            <a:rect r="r" b="b" t="t" l="l"/>
            <a:pathLst>
              <a:path h="2351520" w="10111535">
                <a:moveTo>
                  <a:pt x="0" y="0"/>
                </a:moveTo>
                <a:lnTo>
                  <a:pt x="10111534" y="0"/>
                </a:lnTo>
                <a:lnTo>
                  <a:pt x="10111534" y="2351519"/>
                </a:lnTo>
                <a:lnTo>
                  <a:pt x="0" y="2351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938218" y="1079790"/>
            <a:ext cx="822272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487426" y="9258300"/>
            <a:ext cx="3085099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398" y="3831056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2398" y="2689279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2398" y="4968735"/>
            <a:ext cx="187503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2398" y="6099621"/>
            <a:ext cx="1936942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2398" y="7222348"/>
            <a:ext cx="23337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1985" y="789849"/>
            <a:ext cx="1946101" cy="56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694322" y="6050448"/>
            <a:ext cx="10947499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버튼: '위치기반정보획득' 버튼을 누르면 실행됩니다.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 정보 가져오기: 기기의 GPS 또는 네트워크 정보를 이용하여 현재 위치(위도, 경도)를 가져옵니다.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 변환: 가져온 위도, 경도 정보를 이용하여 해당 위치의 주소를 변환합니다.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목적: 사용자의 현재 위치를 파악하여 다음 단계에서 사용하기 위한 준비 작업입니다.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DAGYELB6HEc</dc:identifier>
  <dcterms:modified xsi:type="dcterms:W3CDTF">2011-08-01T06:04:30Z</dcterms:modified>
  <cp:revision>1</cp:revision>
  <dc:title>블루 파랑 깔끔한 기본 면접발표 프레젠테이션</dc:title>
</cp:coreProperties>
</file>